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2" r:id="rId9"/>
    <p:sldId id="265" r:id="rId10"/>
    <p:sldId id="266" r:id="rId11"/>
    <p:sldId id="268" r:id="rId12"/>
    <p:sldId id="267" r:id="rId13"/>
    <p:sldId id="269" r:id="rId14"/>
    <p:sldId id="25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E78B-7ECF-4DC2-B56D-95220A627D7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6360-64F2-45D3-AD3D-BD44294B9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Traffic Simulator Calibration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Baker </a:t>
            </a:r>
            <a:r>
              <a:rPr lang="en-US" dirty="0" err="1" smtClean="0"/>
              <a:t>Abdalhaq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i="1" dirty="0"/>
              <a:t>Step 1: Initialization</a:t>
            </a:r>
            <a:endParaRPr lang="en-US" dirty="0"/>
          </a:p>
          <a:p>
            <a:pPr>
              <a:buNone/>
            </a:pPr>
            <a:r>
              <a:rPr lang="en-US" i="1" dirty="0" smtClean="0"/>
              <a:t>Set </a:t>
            </a:r>
            <a:r>
              <a:rPr lang="en-US" i="1" dirty="0"/>
              <a:t>k=0</a:t>
            </a:r>
            <a:endParaRPr lang="en-US" dirty="0"/>
          </a:p>
          <a:p>
            <a:pPr>
              <a:buNone/>
            </a:pPr>
            <a:r>
              <a:rPr lang="en-US" i="1" dirty="0" smtClean="0"/>
              <a:t>Pick </a:t>
            </a:r>
            <a:r>
              <a:rPr lang="en-US" i="1" dirty="0"/>
              <a:t>initial guess of  </a:t>
            </a:r>
            <a:r>
              <a:rPr lang="en-US" i="1" dirty="0" smtClean="0"/>
              <a:t>   and </a:t>
            </a:r>
            <a:r>
              <a:rPr lang="en-US" i="1" dirty="0"/>
              <a:t>nonnegative coefficients (</a:t>
            </a:r>
            <a:r>
              <a:rPr lang="en-US" i="1" dirty="0" err="1"/>
              <a:t>a,c,A,α</a:t>
            </a:r>
            <a:r>
              <a:rPr lang="en-US" i="1" dirty="0"/>
              <a:t> and </a:t>
            </a:r>
            <a:r>
              <a:rPr lang="en-US" i="1" dirty="0" smtClean="0"/>
              <a:t>  ) </a:t>
            </a:r>
            <a:endParaRPr lang="en-US" dirty="0"/>
          </a:p>
          <a:p>
            <a:pPr>
              <a:buNone/>
            </a:pPr>
            <a:r>
              <a:rPr lang="en-US" i="1" dirty="0"/>
              <a:t> 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Step 2: Generation of Simultaneous Perturbation Vector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i="1" dirty="0"/>
              <a:t>Generate  </a:t>
            </a:r>
            <a:r>
              <a:rPr lang="en-US" i="1" dirty="0" smtClean="0"/>
              <a:t>  which </a:t>
            </a:r>
            <a:r>
              <a:rPr lang="en-US" i="1" dirty="0"/>
              <a:t>is a Bernoulli   distribution with probability of </a:t>
            </a:r>
            <a:r>
              <a:rPr lang="en-US" i="1" dirty="0" smtClean="0"/>
              <a:t>0.5 </a:t>
            </a:r>
            <a:r>
              <a:rPr lang="en-US" i="1" dirty="0"/>
              <a:t>for </a:t>
            </a:r>
            <a:r>
              <a:rPr lang="en-US" i="1" dirty="0" smtClean="0"/>
              <a:t>each +1 or -1 </a:t>
            </a:r>
            <a:r>
              <a:rPr lang="en-US" i="1" dirty="0"/>
              <a:t>outcome</a:t>
            </a:r>
            <a:endParaRPr lang="en-US" dirty="0"/>
          </a:p>
          <a:p>
            <a:pPr>
              <a:buNone/>
            </a:pPr>
            <a:r>
              <a:rPr lang="en-US" i="1" dirty="0"/>
              <a:t>Step 3: Loss Function </a:t>
            </a:r>
            <a:r>
              <a:rPr lang="en-US" i="1" dirty="0" smtClean="0"/>
              <a:t>Evaluations</a:t>
            </a:r>
          </a:p>
          <a:p>
            <a:pPr>
              <a:buNone/>
            </a:pPr>
            <a:r>
              <a:rPr lang="en-US" i="1" dirty="0"/>
              <a:t>   </a:t>
            </a:r>
            <a:endParaRPr lang="en-US" dirty="0"/>
          </a:p>
          <a:p>
            <a:pPr>
              <a:buNone/>
            </a:pPr>
            <a:r>
              <a:rPr lang="en-US" i="1" dirty="0"/>
              <a:t>  </a:t>
            </a:r>
            <a:r>
              <a:rPr lang="en-US" i="1" dirty="0" smtClean="0"/>
              <a:t>Obtain </a:t>
            </a:r>
            <a:r>
              <a:rPr lang="en-US" i="1" dirty="0"/>
              <a:t>two measures of the function:</a:t>
            </a:r>
            <a:endParaRPr lang="en-US" dirty="0"/>
          </a:p>
          <a:p>
            <a:pPr>
              <a:buNone/>
            </a:pPr>
            <a:r>
              <a:rPr lang="en-US" i="1" dirty="0"/>
              <a:t> </a:t>
            </a:r>
            <a:endParaRPr lang="en-US" dirty="0"/>
          </a:p>
          <a:p>
            <a:pPr>
              <a:buNone/>
            </a:pPr>
            <a:r>
              <a:rPr lang="en-US" i="1" dirty="0"/>
              <a:t>  and </a:t>
            </a:r>
            <a:endParaRPr lang="en-US" dirty="0"/>
          </a:p>
          <a:p>
            <a:pPr>
              <a:buNone/>
            </a:pPr>
            <a:r>
              <a:rPr lang="en-US" i="1" dirty="0"/>
              <a:t> </a:t>
            </a:r>
            <a:endParaRPr lang="en-US" dirty="0"/>
          </a:p>
          <a:p>
            <a:pPr>
              <a:buNone/>
            </a:pPr>
            <a:r>
              <a:rPr lang="en-US" i="1" dirty="0"/>
              <a:t>Step 4: Gradient Approximation </a:t>
            </a:r>
            <a:endParaRPr lang="en-US" dirty="0"/>
          </a:p>
          <a:p>
            <a:pPr>
              <a:buNone/>
            </a:pPr>
            <a:r>
              <a:rPr lang="en-US" i="1" dirty="0"/>
              <a:t>Step 5: Update  </a:t>
            </a:r>
            <a:r>
              <a:rPr lang="en-US" i="1" dirty="0" smtClean="0"/>
              <a:t>estimate </a:t>
            </a:r>
            <a:endParaRPr lang="en-US" dirty="0"/>
          </a:p>
          <a:p>
            <a:pPr>
              <a:buNone/>
            </a:pPr>
            <a:r>
              <a:rPr lang="en-US" i="1" dirty="0"/>
              <a:t>Step 6: iteration or termination</a:t>
            </a:r>
            <a:endParaRPr lang="en-US" dirty="0"/>
          </a:p>
          <a:p>
            <a:pPr>
              <a:buNone/>
            </a:pPr>
            <a:r>
              <a:rPr lang="en-US" i="1" dirty="0"/>
              <a:t>If termination condition not met, return to step 2 with k+1 replacing k.</a:t>
            </a:r>
            <a:endParaRPr lang="en-US" dirty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81200"/>
            <a:ext cx="228600" cy="2971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057400"/>
            <a:ext cx="133350" cy="2889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438400"/>
            <a:ext cx="1670538" cy="2286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667000"/>
            <a:ext cx="1436077" cy="25574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91440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971800"/>
            <a:ext cx="180975" cy="21388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971800"/>
            <a:ext cx="215412" cy="20002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114800"/>
            <a:ext cx="1784838" cy="27622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495800"/>
            <a:ext cx="1477108" cy="22860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419600"/>
            <a:ext cx="1444625" cy="74295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68580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029200"/>
            <a:ext cx="1740877" cy="228600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91440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 smtClean="0"/>
              <a:t>SUMO input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534400" cy="480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Parameter	Max	Min	unit	Description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Sigma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1	0.0	-	Driver imperfection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Acceleration	0.3*	2.9*	m/s^2	Ability of the car to accelerate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Deceleration	0.5*	4.9*	m/s^2	</a:t>
            </a:r>
            <a:r>
              <a:rPr lang="en-US" dirty="0" smtClean="0">
                <a:latin typeface="Calibri" pitchFamily="34" charset="0"/>
                <a:ea typeface="Arial" pitchFamily="34" charset="0"/>
                <a:cs typeface="Arial" pitchFamily="34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bility of the car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to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decelerate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Length		2	10	m	Car length with leading gap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Max speed	120	10	km/h	Max allowed speed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Selection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3429000"/>
          <a:ext cx="7391400" cy="2762420"/>
        </p:xfrm>
        <a:graphic>
          <a:graphicData uri="http://schemas.openxmlformats.org/drawingml/2006/table">
            <a:tbl>
              <a:tblPr/>
              <a:tblGrid>
                <a:gridCol w="1190712"/>
                <a:gridCol w="1887166"/>
                <a:gridCol w="4313522"/>
              </a:tblGrid>
              <a:tr h="502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Correlation (5'000 random runs)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Parameter Importance index (PII) (formula 7)   (5'000 random runs)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Length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-0.06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0.95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Deceleration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-0.11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0.86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Sigma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0.84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Acceleration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-0.23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0.7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Max speed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-0.02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0.63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524000"/>
            <a:ext cx="5151863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286000"/>
            <a:ext cx="5297632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148" y="2104901"/>
            <a:ext cx="4671703" cy="264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4" y="2278221"/>
          <a:ext cx="8046153" cy="2695734"/>
        </p:xfrm>
        <a:graphic>
          <a:graphicData uri="http://schemas.openxmlformats.org/drawingml/2006/table">
            <a:tbl>
              <a:tblPr/>
              <a:tblGrid>
                <a:gridCol w="2094633"/>
                <a:gridCol w="971143"/>
                <a:gridCol w="363220"/>
                <a:gridCol w="699169"/>
                <a:gridCol w="162560"/>
                <a:gridCol w="1349561"/>
                <a:gridCol w="2405867"/>
              </a:tblGrid>
              <a:tr h="922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Algorithm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Minimum fitness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Maximum fitness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Average fitness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Number of Fitness function executions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GA1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0.076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0.096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0.087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1250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GA2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0.071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0.105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0.090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1250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PS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r>
                        <a:rPr lang="ar-SA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0.098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r>
                        <a:rPr lang="ar-SA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Times New Roman"/>
                          <a:ea typeface="Calibri"/>
                          <a:cs typeface="Times New Roman"/>
                        </a:rPr>
                        <a:t>1034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dTS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0.066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0.089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r>
                        <a:rPr lang="ar-SA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sTS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0.083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SPSA</a:t>
                      </a:r>
                      <a:endParaRPr lang="en-US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0.069</a:t>
                      </a:r>
                      <a:endParaRPr lang="en-US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0.077</a:t>
                      </a:r>
                      <a:endParaRPr lang="en-US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0.073</a:t>
                      </a:r>
                      <a:endParaRPr lang="en-US" sz="14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en-US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NM(Globalized)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0.090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0.117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0.104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1240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COBYLA(Globalized)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0.090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0.124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0.104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1220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Algorithms Performance Comparison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t="14144" b="15134"/>
          <a:stretch>
            <a:fillRect/>
          </a:stretch>
        </p:blipFill>
        <p:spPr bwMode="auto">
          <a:xfrm>
            <a:off x="0" y="16002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4" y="1790541"/>
          <a:ext cx="8229605" cy="47592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47467"/>
                <a:gridCol w="1679510"/>
                <a:gridCol w="1427584"/>
                <a:gridCol w="1595535"/>
                <a:gridCol w="1679509"/>
              </a:tblGrid>
              <a:tr h="1165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Algorithm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Minimum fitness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Maximum fitness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Average fitness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Number of Fitness function executions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/>
                        <a:t>GA2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/>
                        <a:t>0.103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0.184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/>
                        <a:t>0.146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1250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GA1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0.130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0.175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0.154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1250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PS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0.144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/>
                        <a:t>1034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dTS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0.166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1000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3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sTS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0.154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1000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3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SPSA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0.167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1000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3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NM(Globalized)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0.164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0.229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0.187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1239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3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COBYLA(Globalized)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0.156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0.205</a:t>
                      </a: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0.172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1297</a:t>
                      </a:r>
                      <a:endParaRPr lang="en-US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Algorithms using other problems</a:t>
            </a:r>
          </a:p>
          <a:p>
            <a:r>
              <a:rPr lang="en-US" dirty="0" smtClean="0"/>
              <a:t>Minimizing Co</a:t>
            </a:r>
            <a:r>
              <a:rPr lang="en-US" sz="2800" dirty="0" smtClean="0"/>
              <a:t>2 by changing traffic </a:t>
            </a:r>
            <a:r>
              <a:rPr lang="en-US" sz="2800" smtClean="0"/>
              <a:t>light schedule	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simulators</a:t>
            </a:r>
          </a:p>
          <a:p>
            <a:r>
              <a:rPr lang="en-US" dirty="0" smtClean="0"/>
              <a:t>Calibration</a:t>
            </a:r>
          </a:p>
          <a:p>
            <a:r>
              <a:rPr lang="en-US" dirty="0" smtClean="0"/>
              <a:t>Calibration methods </a:t>
            </a:r>
          </a:p>
          <a:p>
            <a:pPr lvl="1"/>
            <a:r>
              <a:rPr lang="en-US" dirty="0" smtClean="0"/>
              <a:t>GA, TS, PS,SPSA</a:t>
            </a:r>
          </a:p>
          <a:p>
            <a:r>
              <a:rPr lang="en-US" dirty="0" smtClean="0"/>
              <a:t>Some results</a:t>
            </a:r>
          </a:p>
          <a:p>
            <a:r>
              <a:rPr lang="en-US" dirty="0" smtClean="0"/>
              <a:t>Further 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Simulators/models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Macroscopic</a:t>
            </a:r>
          </a:p>
          <a:p>
            <a:pPr lvl="1"/>
            <a:r>
              <a:rPr lang="en-US" dirty="0" smtClean="0"/>
              <a:t>Flow -Physics</a:t>
            </a:r>
          </a:p>
          <a:p>
            <a:r>
              <a:rPr lang="en-US" dirty="0" smtClean="0"/>
              <a:t>Microscopic</a:t>
            </a:r>
          </a:p>
          <a:p>
            <a:pPr lvl="1"/>
            <a:r>
              <a:rPr lang="en-US" dirty="0" smtClean="0"/>
              <a:t>Every single vehicle (physical+ behavioral)</a:t>
            </a:r>
          </a:p>
          <a:p>
            <a:r>
              <a:rPr lang="en-US" dirty="0" err="1" smtClean="0"/>
              <a:t>Mesoscopic</a:t>
            </a:r>
            <a:endParaRPr lang="en-US" dirty="0" smtClean="0"/>
          </a:p>
          <a:p>
            <a:pPr lvl="1"/>
            <a:r>
              <a:rPr lang="en-US" dirty="0" smtClean="0"/>
              <a:t>queue</a:t>
            </a:r>
          </a:p>
          <a:p>
            <a:r>
              <a:rPr lang="en-US" dirty="0" smtClean="0"/>
              <a:t>Sub-Microscopic</a:t>
            </a:r>
          </a:p>
          <a:p>
            <a:pPr lvl="1"/>
            <a:r>
              <a:rPr lang="en-US" dirty="0" smtClean="0"/>
              <a:t>Engine rotation speed, driver gear switch…etc.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/>
          <p:cNvSpPr/>
          <p:nvPr/>
        </p:nvSpPr>
        <p:spPr>
          <a:xfrm>
            <a:off x="2362200" y="5334000"/>
            <a:ext cx="22860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 world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input -&gt; good outputs</a:t>
            </a:r>
          </a:p>
          <a:p>
            <a:r>
              <a:rPr lang="en-US" dirty="0" smtClean="0"/>
              <a:t>Some parameters are difficult to be obtained or estimated.</a:t>
            </a:r>
          </a:p>
          <a:p>
            <a:r>
              <a:rPr lang="en-US" dirty="0" smtClean="0"/>
              <a:t>Calibration is optimization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95600" y="41910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simulator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495800" y="44196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828800" y="4343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6934200" y="4800600"/>
            <a:ext cx="1905000" cy="1295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Minimize</a:t>
            </a:r>
          </a:p>
          <a:p>
            <a:pPr algn="ctr"/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419600" y="5638800"/>
            <a:ext cx="1905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11" name="Left-Right-Up Arrow 10"/>
          <p:cNvSpPr/>
          <p:nvPr/>
        </p:nvSpPr>
        <p:spPr>
          <a:xfrm rot="5400000">
            <a:off x="4893564" y="4555236"/>
            <a:ext cx="1216152" cy="1493520"/>
          </a:xfrm>
          <a:prstGeom prst="leftRightUpArrow">
            <a:avLst>
              <a:gd name="adj1" fmla="val 1985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510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(difference)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524000" y="57150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</a:t>
            </a:r>
          </a:p>
          <a:p>
            <a:pPr lvl="1"/>
            <a:r>
              <a:rPr lang="en-US" dirty="0" smtClean="0"/>
              <a:t>Gradient based</a:t>
            </a:r>
          </a:p>
          <a:p>
            <a:pPr lvl="1"/>
            <a:r>
              <a:rPr lang="en-US" dirty="0" smtClean="0"/>
              <a:t>Simplex (</a:t>
            </a:r>
            <a:r>
              <a:rPr lang="en-US" dirty="0" err="1" smtClean="0"/>
              <a:t>Nelder</a:t>
            </a:r>
            <a:r>
              <a:rPr lang="en-US" dirty="0" smtClean="0"/>
              <a:t>-Mead, COBYLA)</a:t>
            </a:r>
          </a:p>
          <a:p>
            <a:r>
              <a:rPr lang="en-US" dirty="0" smtClean="0"/>
              <a:t>Heuristic</a:t>
            </a:r>
          </a:p>
          <a:p>
            <a:pPr lvl="1"/>
            <a:r>
              <a:rPr lang="en-US" dirty="0" smtClean="0"/>
              <a:t>Genetic </a:t>
            </a:r>
          </a:p>
          <a:p>
            <a:pPr lvl="1"/>
            <a:r>
              <a:rPr lang="en-US" dirty="0" err="1" smtClean="0"/>
              <a:t>Tabu</a:t>
            </a:r>
            <a:endParaRPr lang="en-US" dirty="0" smtClean="0"/>
          </a:p>
          <a:p>
            <a:pPr lvl="1"/>
            <a:r>
              <a:rPr lang="en-US" dirty="0" smtClean="0"/>
              <a:t>Particle Swarm</a:t>
            </a:r>
          </a:p>
          <a:p>
            <a:pPr lvl="1"/>
            <a:r>
              <a:rPr lang="en-US" dirty="0" smtClean="0"/>
              <a:t>SPSA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Randomly generate the first population of individuals potential solutions</a:t>
            </a:r>
            <a:endParaRPr lang="en-US" sz="5400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Evaluate the fitness function  for each population member</a:t>
            </a:r>
            <a:endParaRPr lang="en-US" sz="5400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While not ( number of iteration reached) : obtain a new generation by repeat</a:t>
            </a:r>
            <a:endParaRPr lang="en-US" sz="5400" dirty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Selection</a:t>
            </a:r>
            <a:r>
              <a:rPr lang="en-US" i="1" dirty="0"/>
              <a:t> of two </a:t>
            </a:r>
            <a:r>
              <a:rPr lang="en-US" i="1" dirty="0" smtClean="0"/>
              <a:t>individuals (or more)</a:t>
            </a:r>
            <a:endParaRPr lang="en-US" sz="4800" dirty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Crossover</a:t>
            </a:r>
            <a:r>
              <a:rPr lang="en-US" i="1" dirty="0"/>
              <a:t> of selected individuals </a:t>
            </a:r>
            <a:endParaRPr lang="en-US" sz="4800" dirty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According the mutation probability, randomly </a:t>
            </a:r>
            <a:r>
              <a:rPr lang="en-US" b="1" i="1" dirty="0"/>
              <a:t>mute</a:t>
            </a:r>
            <a:r>
              <a:rPr lang="en-US" i="1" dirty="0"/>
              <a:t> the output of previous step.</a:t>
            </a:r>
            <a:endParaRPr lang="en-US" sz="4800" dirty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Until a new population has been completed.</a:t>
            </a:r>
            <a:endParaRPr lang="en-US" sz="4800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end while</a:t>
            </a:r>
            <a:endParaRPr lang="en-US" sz="5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Swarm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                  // </a:t>
            </a:r>
            <a:r>
              <a:rPr lang="en-US" dirty="0"/>
              <a:t>initial swarm usually random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for each </a:t>
            </a:r>
            <a:r>
              <a:rPr lang="en-US" dirty="0" smtClean="0"/>
              <a:t>particle           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dimension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// calculate velocity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// update particle position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While stop criteria not reached, Go to step 02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286000"/>
            <a:ext cx="952500" cy="44823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733800"/>
            <a:ext cx="8153400" cy="30197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343400"/>
            <a:ext cx="1466850" cy="3048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600200"/>
            <a:ext cx="211455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Generate initial solution θ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While not finished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identify N(θ) (Neighborhood set) by applying moves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Identify </a:t>
            </a:r>
            <a:r>
              <a:rPr lang="en-US" i="1" dirty="0"/>
              <a:t>T(θ) (</a:t>
            </a:r>
            <a:r>
              <a:rPr lang="en-US" i="1" dirty="0" err="1"/>
              <a:t>tabu</a:t>
            </a:r>
            <a:r>
              <a:rPr lang="en-US" i="1" dirty="0"/>
              <a:t> set)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identify A(θ) (aspiration set)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choose θ' in N(θ)-T(θ) U A(θ), for which f(θ') is optimal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/>
              <a:t>change θ by θ'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End wile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12980</TotalTime>
  <Words>449</Words>
  <Application>Microsoft Office PowerPoint</Application>
  <PresentationFormat>On-screen Show (4:3)</PresentationFormat>
  <Paragraphs>200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Traffic Simulator Calibration</vt:lpstr>
      <vt:lpstr>Outline</vt:lpstr>
      <vt:lpstr>Traffic Simulators/models</vt:lpstr>
      <vt:lpstr>Calibration</vt:lpstr>
      <vt:lpstr>Calibration Methods</vt:lpstr>
      <vt:lpstr>Genetic</vt:lpstr>
      <vt:lpstr>Particle Swarm</vt:lpstr>
      <vt:lpstr>Simplex</vt:lpstr>
      <vt:lpstr>Taboo</vt:lpstr>
      <vt:lpstr>SPSA</vt:lpstr>
      <vt:lpstr>SUMO input parameters</vt:lpstr>
      <vt:lpstr>Parameter Selection</vt:lpstr>
      <vt:lpstr>Error Measurement</vt:lpstr>
      <vt:lpstr>Site 1</vt:lpstr>
      <vt:lpstr>Slide 15</vt:lpstr>
      <vt:lpstr>Comparison results</vt:lpstr>
      <vt:lpstr>Site 2</vt:lpstr>
      <vt:lpstr>Slide 18</vt:lpstr>
      <vt:lpstr>Further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Simulator Calibration</dc:title>
  <dc:creator>dell</dc:creator>
  <cp:lastModifiedBy>dell</cp:lastModifiedBy>
  <cp:revision>128</cp:revision>
  <dcterms:created xsi:type="dcterms:W3CDTF">2012-10-03T08:16:04Z</dcterms:created>
  <dcterms:modified xsi:type="dcterms:W3CDTF">2012-10-12T16:36:21Z</dcterms:modified>
</cp:coreProperties>
</file>